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9"/>
  </p:notesMasterIdLst>
  <p:sldIdLst>
    <p:sldId id="260" r:id="rId2"/>
    <p:sldId id="261" r:id="rId3"/>
    <p:sldId id="262" r:id="rId4"/>
    <p:sldId id="266" r:id="rId5"/>
    <p:sldId id="263" r:id="rId6"/>
    <p:sldId id="264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3" autoAdjust="0"/>
    <p:restoredTop sz="94343" autoAdjust="0"/>
  </p:normalViewPr>
  <p:slideViewPr>
    <p:cSldViewPr snapToGrid="0">
      <p:cViewPr varScale="1">
        <p:scale>
          <a:sx n="70" d="100"/>
          <a:sy n="70" d="100"/>
        </p:scale>
        <p:origin x="84" y="1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 Oct 31,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10205772" cy="34163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P3 Challenge –  </a:t>
            </a:r>
            <a:r>
              <a:rPr lang="en-US" b="1" dirty="0" smtClean="0"/>
              <a:t>The record for the longest skid marks on a public road was reportedly set in 1960 by a Jaguar on the M1 highway in England. While coming to a stop, the marks were 290 m long! Assuming that </a:t>
            </a:r>
            <a:r>
              <a:rPr lang="en-US" b="1" dirty="0" smtClean="0">
                <a:sym typeface="Euclid Symbol" panose="05050102010706020507" pitchFamily="18" charset="2"/>
              </a:rPr>
              <a:t></a:t>
            </a:r>
            <a:r>
              <a:rPr lang="en-US" b="1" baseline="-25000" dirty="0" smtClean="0">
                <a:sym typeface="Euclid Symbol" panose="05050102010706020507" pitchFamily="18" charset="2"/>
              </a:rPr>
              <a:t>d</a:t>
            </a:r>
            <a:r>
              <a:rPr lang="en-US" b="1" dirty="0" smtClean="0">
                <a:sym typeface="Euclid Symbol" panose="05050102010706020507" pitchFamily="18" charset="2"/>
              </a:rPr>
              <a:t> = 0.60 and the car’s acceleration was constant during the braking, how fast was the car going when the wheels became locked?</a:t>
            </a:r>
            <a:endParaRPr lang="en-US" b="1" dirty="0" smtClean="0"/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r>
              <a:rPr lang="en-US" b="1" dirty="0" smtClean="0">
                <a:sym typeface="Euclid Extra" panose="02050502000505020303" pitchFamily="18" charset="2"/>
              </a:rPr>
              <a:t>Today’s Objective: Multibody systems</a:t>
            </a:r>
          </a:p>
          <a:p>
            <a:endParaRPr lang="en-US" b="1" dirty="0">
              <a:sym typeface="Euclid Extra" panose="02050502000505020303" pitchFamily="18" charset="2"/>
            </a:endParaRPr>
          </a:p>
          <a:p>
            <a:r>
              <a:rPr lang="en-US" b="1" dirty="0" smtClean="0">
                <a:sym typeface="Euclid Extra" panose="02050502000505020303" pitchFamily="18" charset="2"/>
              </a:rPr>
              <a:t>Get out the “Friction WS” Completed</a:t>
            </a:r>
            <a:endParaRPr lang="en-US" b="1" dirty="0" smtClean="0">
              <a:sym typeface="Euclid Extra" panose="02050502000505020303" pitchFamily="18" charset="2"/>
            </a:endParaRPr>
          </a:p>
          <a:p>
            <a:r>
              <a:rPr lang="en-US" b="1" dirty="0" smtClean="0">
                <a:sym typeface="Euclid Extra" panose="02050502000505020303" pitchFamily="18" charset="2"/>
              </a:rPr>
              <a:t>Get </a:t>
            </a:r>
            <a:r>
              <a:rPr lang="en-US" b="1" dirty="0" smtClean="0">
                <a:sym typeface="Euclid Extra" panose="02050502000505020303" pitchFamily="18" charset="2"/>
              </a:rPr>
              <a:t>out the “More practice” worksheet HMK for check.</a:t>
            </a: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lvl="1"/>
            <a:endParaRPr lang="en-US" b="1" dirty="0"/>
          </a:p>
          <a:p>
            <a:pPr>
              <a:buAutoNum type="alphaLcParenR"/>
            </a:pPr>
            <a:endParaRPr lang="en-US" b="1" dirty="0" smtClean="0"/>
          </a:p>
          <a:p>
            <a:pPr lvl="1"/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Agenda,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IB 2.2 Forces</a:t>
            </a:r>
          </a:p>
          <a:p>
            <a:pPr lvl="1"/>
            <a:r>
              <a:rPr lang="en-US" b="1" dirty="0" smtClean="0"/>
              <a:t>Multibody Systems</a:t>
            </a:r>
          </a:p>
          <a:p>
            <a:r>
              <a:rPr lang="en-US" b="1" dirty="0" smtClean="0"/>
              <a:t>Assignment: </a:t>
            </a:r>
          </a:p>
          <a:p>
            <a:pPr lvl="1"/>
            <a:r>
              <a:rPr lang="en-US" sz="1800" b="1" dirty="0" err="1" smtClean="0"/>
              <a:t>Multibodies</a:t>
            </a:r>
            <a:r>
              <a:rPr lang="en-US" sz="1800" b="1" dirty="0" smtClean="0"/>
              <a:t> </a:t>
            </a:r>
            <a:r>
              <a:rPr lang="en-US" sz="1800" b="1" dirty="0" smtClean="0"/>
              <a:t>Worksheet </a:t>
            </a:r>
          </a:p>
          <a:p>
            <a:pPr lvl="1"/>
            <a:r>
              <a:rPr lang="en-US" sz="1800" b="1" dirty="0" smtClean="0"/>
              <a:t>For 3b) Use M = 2.5 kg</a:t>
            </a:r>
            <a:endParaRPr lang="en-US" sz="1800" b="1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/>
              <a:t>Agenda </a:t>
            </a:r>
          </a:p>
          <a:p>
            <a:pPr lvl="1"/>
            <a:r>
              <a:rPr lang="en-US" b="1" dirty="0"/>
              <a:t>P3 </a:t>
            </a:r>
            <a:r>
              <a:rPr lang="en-US" b="1" dirty="0" smtClean="0"/>
              <a:t>question</a:t>
            </a:r>
            <a:endParaRPr lang="en-US" b="1" dirty="0"/>
          </a:p>
          <a:p>
            <a:pPr lvl="1"/>
            <a:r>
              <a:rPr lang="en-US" b="1" dirty="0"/>
              <a:t>Multibody systems </a:t>
            </a:r>
            <a:r>
              <a:rPr lang="en-US" b="1" dirty="0" smtClean="0"/>
              <a:t>strategy</a:t>
            </a:r>
            <a:endParaRPr lang="en-US" b="1" dirty="0"/>
          </a:p>
          <a:p>
            <a:pPr lvl="1"/>
            <a:r>
              <a:rPr lang="en-US" b="1" dirty="0" smtClean="0"/>
              <a:t>Multibody </a:t>
            </a:r>
            <a:r>
              <a:rPr lang="en-US" b="1" dirty="0"/>
              <a:t>system example</a:t>
            </a:r>
          </a:p>
          <a:p>
            <a:pPr lvl="1"/>
            <a:r>
              <a:rPr lang="en-US" b="1" dirty="0"/>
              <a:t>Info on Inclines , Rotating axes</a:t>
            </a:r>
          </a:p>
          <a:p>
            <a:pPr lvl="1"/>
            <a:r>
              <a:rPr lang="en-US" b="1" dirty="0" smtClean="0"/>
              <a:t>Homework </a:t>
            </a:r>
            <a:r>
              <a:rPr lang="en-US" b="1" dirty="0" smtClean="0"/>
              <a:t>Review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Multibody system strategies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034821" cy="34163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Two methods to solve based on choice of bodies of interest.</a:t>
            </a:r>
          </a:p>
          <a:p>
            <a:r>
              <a:rPr lang="en-US" b="1" dirty="0" smtClean="0"/>
              <a:t>Method 1:  Choose </a:t>
            </a:r>
            <a:r>
              <a:rPr lang="en-US" b="1" u="sng" dirty="0" smtClean="0"/>
              <a:t>each body as a body of interest</a:t>
            </a:r>
            <a:r>
              <a:rPr lang="en-US" b="1" dirty="0" smtClean="0"/>
              <a:t>, and draw </a:t>
            </a:r>
            <a:r>
              <a:rPr lang="en-US" b="1" u="sng" dirty="0" smtClean="0"/>
              <a:t>multiple FBDs</a:t>
            </a:r>
          </a:p>
          <a:p>
            <a:r>
              <a:rPr lang="en-US" b="1" dirty="0" smtClean="0"/>
              <a:t>Interaction force of object 1 on 2 is labeled F</a:t>
            </a:r>
            <a:r>
              <a:rPr lang="en-US" b="1" baseline="-25000" dirty="0" smtClean="0"/>
              <a:t>12</a:t>
            </a:r>
            <a:r>
              <a:rPr lang="en-US" b="1" dirty="0" smtClean="0"/>
              <a:t> and is located on m</a:t>
            </a:r>
            <a:r>
              <a:rPr lang="en-US" b="1" baseline="-25000" dirty="0" smtClean="0"/>
              <a:t>2</a:t>
            </a:r>
            <a:r>
              <a:rPr lang="en-US" b="1" dirty="0" smtClean="0"/>
              <a:t>’s FBD.  Interaction force of object 2 on 1 is equal and opposite to F</a:t>
            </a:r>
            <a:r>
              <a:rPr lang="en-US" b="1" baseline="-25000" dirty="0" smtClean="0"/>
              <a:t>12 </a:t>
            </a:r>
            <a:r>
              <a:rPr lang="en-US" b="1" dirty="0" smtClean="0"/>
              <a:t>, labeled F</a:t>
            </a:r>
            <a:r>
              <a:rPr lang="en-US" b="1" baseline="-25000" dirty="0" smtClean="0"/>
              <a:t>21</a:t>
            </a:r>
            <a:r>
              <a:rPr lang="en-US" b="1" dirty="0" smtClean="0"/>
              <a:t> and located on m</a:t>
            </a:r>
            <a:r>
              <a:rPr lang="en-US" b="1" baseline="-25000" dirty="0" smtClean="0"/>
              <a:t>1</a:t>
            </a:r>
            <a:r>
              <a:rPr lang="en-US" b="1" dirty="0" smtClean="0"/>
              <a:t>’s FBD.</a:t>
            </a:r>
          </a:p>
          <a:p>
            <a:r>
              <a:rPr lang="en-US" b="1" u="sng" dirty="0" smtClean="0"/>
              <a:t>External forces are located only on the FBD to which they are applied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Writing </a:t>
            </a:r>
            <a:r>
              <a:rPr lang="en-US" b="1" u="sng" dirty="0" err="1" smtClean="0"/>
              <a:t>F</a:t>
            </a:r>
            <a:r>
              <a:rPr lang="en-US" b="1" u="sng" baseline="-25000" dirty="0" err="1" smtClean="0"/>
              <a:t>net</a:t>
            </a:r>
            <a:r>
              <a:rPr lang="en-US" b="1" u="sng" dirty="0" smtClean="0"/>
              <a:t> = ma equations for each </a:t>
            </a:r>
            <a:r>
              <a:rPr lang="en-US" b="1" dirty="0" smtClean="0"/>
              <a:t>FBD to generate a system of equations. </a:t>
            </a:r>
          </a:p>
          <a:p>
            <a:r>
              <a:rPr lang="en-US" b="1" dirty="0" smtClean="0"/>
              <a:t>The </a:t>
            </a:r>
            <a:r>
              <a:rPr lang="en-US" b="1" u="sng" dirty="0" smtClean="0"/>
              <a:t>acceleration</a:t>
            </a:r>
            <a:r>
              <a:rPr lang="en-US" b="1" dirty="0" smtClean="0"/>
              <a:t> of the each body is </a:t>
            </a:r>
            <a:r>
              <a:rPr lang="en-US" b="1" u="sng" dirty="0" smtClean="0"/>
              <a:t>equal</a:t>
            </a:r>
            <a:r>
              <a:rPr lang="en-US" b="1" dirty="0" smtClean="0"/>
              <a:t> to </a:t>
            </a:r>
            <a:r>
              <a:rPr lang="en-US" b="1" i="1" dirty="0" smtClean="0"/>
              <a:t>a</a:t>
            </a:r>
            <a:r>
              <a:rPr lang="en-US" b="1" dirty="0" smtClean="0"/>
              <a:t> because they are connected. But there may be sign differences because of the frames of reference used for each FBD.</a:t>
            </a:r>
          </a:p>
          <a:p>
            <a:r>
              <a:rPr lang="en-US" b="1" dirty="0" smtClean="0"/>
              <a:t>The </a:t>
            </a:r>
            <a:r>
              <a:rPr lang="en-US" b="1" u="sng" dirty="0" smtClean="0"/>
              <a:t>mass</a:t>
            </a:r>
            <a:r>
              <a:rPr lang="en-US" b="1" dirty="0" smtClean="0"/>
              <a:t> in </a:t>
            </a:r>
            <a:r>
              <a:rPr lang="en-US" b="1" dirty="0" err="1" smtClean="0"/>
              <a:t>F</a:t>
            </a:r>
            <a:r>
              <a:rPr lang="en-US" b="1" baseline="-25000" dirty="0" err="1" smtClean="0"/>
              <a:t>net</a:t>
            </a:r>
            <a:r>
              <a:rPr lang="en-US" b="1" dirty="0" smtClean="0"/>
              <a:t> =ma for each body is the mass of the </a:t>
            </a:r>
            <a:r>
              <a:rPr lang="en-US" b="1" u="sng" dirty="0" smtClean="0"/>
              <a:t>body of interest for each FBD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1407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Multibody system strategies 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845980" cy="34163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Method 2:  Choose </a:t>
            </a:r>
            <a:r>
              <a:rPr lang="en-US" b="1" u="sng" dirty="0" smtClean="0"/>
              <a:t>the whole system as the body of interest</a:t>
            </a:r>
            <a:r>
              <a:rPr lang="en-US" b="1" dirty="0" smtClean="0"/>
              <a:t>. Draw </a:t>
            </a:r>
            <a:r>
              <a:rPr lang="en-US" b="1" u="sng" dirty="0" smtClean="0"/>
              <a:t>one FBD</a:t>
            </a:r>
          </a:p>
          <a:p>
            <a:r>
              <a:rPr lang="en-US" b="1" dirty="0" smtClean="0"/>
              <a:t>Interaction </a:t>
            </a:r>
            <a:r>
              <a:rPr lang="en-US" b="1" u="sng" dirty="0" smtClean="0"/>
              <a:t>forces between the bodies</a:t>
            </a:r>
            <a:r>
              <a:rPr lang="en-US" b="1" dirty="0" smtClean="0"/>
              <a:t> become internal and are </a:t>
            </a:r>
            <a:r>
              <a:rPr lang="en-US" b="1" u="sng" dirty="0" smtClean="0"/>
              <a:t>not included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External forces are still included.</a:t>
            </a:r>
          </a:p>
          <a:p>
            <a:r>
              <a:rPr lang="en-US" b="1" dirty="0" smtClean="0"/>
              <a:t>Writing </a:t>
            </a:r>
            <a:r>
              <a:rPr lang="en-US" b="1" dirty="0" err="1" smtClean="0"/>
              <a:t>F</a:t>
            </a:r>
            <a:r>
              <a:rPr lang="en-US" b="1" baseline="-25000" dirty="0" err="1" smtClean="0"/>
              <a:t>net,x</a:t>
            </a:r>
            <a:r>
              <a:rPr lang="en-US" b="1" dirty="0" smtClean="0"/>
              <a:t> = system moves right – system moves left = ma equation </a:t>
            </a:r>
          </a:p>
          <a:p>
            <a:r>
              <a:rPr lang="en-US" b="1" dirty="0" smtClean="0"/>
              <a:t>Writing </a:t>
            </a:r>
            <a:r>
              <a:rPr lang="en-US" b="1" dirty="0" err="1" smtClean="0"/>
              <a:t>F</a:t>
            </a:r>
            <a:r>
              <a:rPr lang="en-US" b="1" baseline="-25000" dirty="0" err="1" smtClean="0"/>
              <a:t>net,y</a:t>
            </a:r>
            <a:r>
              <a:rPr lang="en-US" b="1" baseline="-25000" dirty="0" smtClean="0"/>
              <a:t> </a:t>
            </a:r>
            <a:r>
              <a:rPr lang="en-US" b="1" dirty="0" smtClean="0"/>
              <a:t>= “up </a:t>
            </a:r>
            <a:r>
              <a:rPr lang="en-U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⊥</a:t>
            </a:r>
            <a:r>
              <a:rPr lang="en-US" b="1" dirty="0" smtClean="0"/>
              <a:t>” to the system – “down</a:t>
            </a:r>
            <a:r>
              <a:rPr lang="en-US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⊥</a:t>
            </a:r>
            <a:r>
              <a:rPr lang="en-US" b="1" dirty="0" smtClean="0"/>
              <a:t>” to the system = 0 equation.</a:t>
            </a:r>
          </a:p>
          <a:p>
            <a:r>
              <a:rPr lang="en-US" b="1" dirty="0" smtClean="0"/>
              <a:t>Note: the </a:t>
            </a:r>
            <a:r>
              <a:rPr lang="en-US" b="1" u="sng" dirty="0" smtClean="0"/>
              <a:t>“system direction” may have turns within it due to pulleys</a:t>
            </a:r>
          </a:p>
          <a:p>
            <a:endParaRPr lang="en-US" b="1" dirty="0"/>
          </a:p>
          <a:p>
            <a:r>
              <a:rPr lang="en-US" b="1" u="sng" dirty="0" smtClean="0"/>
              <a:t>Often both methods are used simultaneously to generate the necessary equations needed to solve a problem</a:t>
            </a:r>
            <a:r>
              <a:rPr lang="en-US" b="1" dirty="0" smtClean="0"/>
              <a:t>.</a:t>
            </a:r>
          </a:p>
          <a:p>
            <a:endParaRPr lang="en-US" b="1" dirty="0" smtClean="0"/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81296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on an incline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724856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If the motion of the </a:t>
            </a:r>
            <a:r>
              <a:rPr lang="en-US" b="1" u="sng" dirty="0" smtClean="0"/>
              <a:t>body of interest is moving up or down an incline</a:t>
            </a:r>
            <a:r>
              <a:rPr lang="en-US" b="1" dirty="0" smtClean="0"/>
              <a:t>, </a:t>
            </a:r>
            <a:r>
              <a:rPr lang="en-US" b="1" u="sng" dirty="0" smtClean="0"/>
              <a:t>rotate your axes</a:t>
            </a:r>
            <a:r>
              <a:rPr lang="en-US" b="1" dirty="0" smtClean="0"/>
              <a:t>. This greatly simplifies your calculations. </a:t>
            </a:r>
            <a:r>
              <a:rPr lang="en-US" b="1" dirty="0"/>
              <a:t>	</a:t>
            </a:r>
            <a:r>
              <a:rPr lang="en-US" b="1" dirty="0" smtClean="0"/>
              <a:t>	</a:t>
            </a:r>
          </a:p>
          <a:p>
            <a:pPr lvl="1"/>
            <a:r>
              <a:rPr lang="en-US" b="1" dirty="0" smtClean="0"/>
              <a:t>The </a:t>
            </a:r>
            <a:r>
              <a:rPr lang="en-US" b="1" u="sng" dirty="0" smtClean="0"/>
              <a:t>two directions become parallel (x) and perpendicular (y)</a:t>
            </a:r>
            <a:endParaRPr lang="en-US" b="1" dirty="0" smtClean="0"/>
          </a:p>
          <a:p>
            <a:r>
              <a:rPr lang="en-US" b="1" dirty="0" smtClean="0"/>
              <a:t>Rotating axes makes the </a:t>
            </a:r>
            <a:r>
              <a:rPr lang="en-US" b="1" u="sng" dirty="0" smtClean="0"/>
              <a:t>net force perpendicular to the incline = 0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Weight gets split into two components  (Warning: sin and cos seem switched here)</a:t>
            </a:r>
          </a:p>
          <a:p>
            <a:pPr lvl="1"/>
            <a:r>
              <a:rPr lang="en-US" b="1" dirty="0" smtClean="0"/>
              <a:t>W</a:t>
            </a:r>
            <a:r>
              <a:rPr lang="en-US" b="1" baseline="-25000" dirty="0" smtClean="0">
                <a:sym typeface="Euclid Extra" panose="02050502000505020303" pitchFamily="18" charset="2"/>
              </a:rPr>
              <a:t></a:t>
            </a:r>
            <a:r>
              <a:rPr lang="en-US" b="1" dirty="0" smtClean="0">
                <a:sym typeface="Euclid Extra" panose="02050502000505020303" pitchFamily="18" charset="2"/>
              </a:rPr>
              <a:t> = mg sin</a:t>
            </a:r>
            <a:r>
              <a:rPr lang="el-GR" b="1" dirty="0" smtClean="0">
                <a:sym typeface="Euclid Extra" panose="02050502000505020303" pitchFamily="18" charset="2"/>
              </a:rPr>
              <a:t>θ</a:t>
            </a:r>
            <a:r>
              <a:rPr lang="en-US" b="1" dirty="0" smtClean="0">
                <a:sym typeface="Euclid Extra" panose="02050502000505020303" pitchFamily="18" charset="2"/>
              </a:rPr>
              <a:t> directed down the slope</a:t>
            </a:r>
          </a:p>
          <a:p>
            <a:pPr lvl="1"/>
            <a:r>
              <a:rPr lang="en-US" b="1" dirty="0" smtClean="0">
                <a:sym typeface="Euclid Extra" panose="02050502000505020303" pitchFamily="18" charset="2"/>
              </a:rPr>
              <a:t>W</a:t>
            </a:r>
            <a:r>
              <a:rPr lang="en-US" b="1" baseline="-25000" dirty="0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⊥</a:t>
            </a:r>
            <a:r>
              <a:rPr lang="en-US" b="1" dirty="0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 = </a:t>
            </a:r>
            <a:r>
              <a:rPr lang="en-US" sz="1800" b="1" dirty="0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mg cos</a:t>
            </a:r>
            <a:r>
              <a:rPr lang="el-GR" sz="1800" b="1" dirty="0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θ</a:t>
            </a:r>
            <a:r>
              <a:rPr lang="en-US" sz="1800" b="1" dirty="0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 directed into the incline</a:t>
            </a:r>
            <a:endParaRPr lang="en-US" b="1" dirty="0" smtClean="0">
              <a:latin typeface="Cambria Math" panose="02040503050406030204" pitchFamily="18" charset="0"/>
              <a:ea typeface="Cambria Math" panose="02040503050406030204" pitchFamily="18" charset="0"/>
              <a:sym typeface="Euclid Extra" panose="02050502000505020303" pitchFamily="18" charset="2"/>
            </a:endParaRPr>
          </a:p>
          <a:p>
            <a:r>
              <a:rPr lang="en-US" b="1" dirty="0" err="1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F</a:t>
            </a:r>
            <a:r>
              <a:rPr lang="en-US" b="1" baseline="-25000" dirty="0" err="1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net</a:t>
            </a:r>
            <a:r>
              <a:rPr lang="en-US" b="1" baseline="-25000" dirty="0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,</a:t>
            </a:r>
            <a:r>
              <a:rPr lang="en-US" b="1" dirty="0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 = Up the slope – down the slope = ma</a:t>
            </a:r>
          </a:p>
          <a:p>
            <a:r>
              <a:rPr lang="en-US" b="1" dirty="0" err="1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F</a:t>
            </a:r>
            <a:r>
              <a:rPr lang="en-US" b="1" baseline="-25000" dirty="0" err="1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net</a:t>
            </a:r>
            <a:r>
              <a:rPr lang="en-US" b="1" baseline="-25000" dirty="0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,⊥</a:t>
            </a:r>
            <a:r>
              <a:rPr lang="en-US" b="1" dirty="0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 = ⊥  to the slope – into the slope = 0   (</a:t>
            </a:r>
            <a:r>
              <a:rPr lang="en-US" b="1" dirty="0" smtClean="0"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  <a:t> </a:t>
            </a:r>
            <a:r>
              <a:rPr lang="en-US" b="1" dirty="0" smtClean="0">
                <a:latin typeface="Cambria Math" panose="02040503050406030204" pitchFamily="18" charset="0"/>
                <a:ea typeface="Cambria Math" panose="02040503050406030204" pitchFamily="18" charset="0"/>
                <a:sym typeface="Euclid Extra" panose="02050502000505020303" pitchFamily="18" charset="2"/>
              </a:rPr>
              <a:t>the reason you want to rotate axes) </a:t>
            </a:r>
            <a:endParaRPr lang="en-US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8746931" y="4153547"/>
            <a:ext cx="3047279" cy="1866254"/>
            <a:chOff x="0" y="0"/>
            <a:chExt cx="3499750" cy="2312082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438275" y="762000"/>
              <a:ext cx="0" cy="142875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5"/>
            <p:cNvGrpSpPr/>
            <p:nvPr/>
          </p:nvGrpSpPr>
          <p:grpSpPr>
            <a:xfrm>
              <a:off x="0" y="0"/>
              <a:ext cx="3499750" cy="2312082"/>
              <a:chOff x="0" y="0"/>
              <a:chExt cx="3499750" cy="2312082"/>
            </a:xfrm>
          </p:grpSpPr>
          <p:sp>
            <p:nvSpPr>
              <p:cNvPr id="7" name="Right Triangle 6"/>
              <p:cNvSpPr/>
              <p:nvPr/>
            </p:nvSpPr>
            <p:spPr>
              <a:xfrm flipH="1">
                <a:off x="0" y="0"/>
                <a:ext cx="3009900" cy="1600200"/>
              </a:xfrm>
              <a:prstGeom prst="rtTriangl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 rot="19920000" flipV="1">
                <a:off x="1000125" y="609600"/>
                <a:ext cx="685800" cy="228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rot="19800000">
                <a:off x="1743075" y="742950"/>
                <a:ext cx="8255" cy="118808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 rot="3600000" flipH="1">
                <a:off x="1743075" y="1695450"/>
                <a:ext cx="0" cy="59753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Arc 10"/>
              <p:cNvSpPr/>
              <p:nvPr/>
            </p:nvSpPr>
            <p:spPr>
              <a:xfrm>
                <a:off x="428625" y="1362075"/>
                <a:ext cx="123825" cy="371475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2" name="Text Box 8"/>
              <p:cNvSpPr txBox="1"/>
              <p:nvPr/>
            </p:nvSpPr>
            <p:spPr>
              <a:xfrm>
                <a:off x="552450" y="1285875"/>
                <a:ext cx="323850" cy="3238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θ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295400" y="1466850"/>
                <a:ext cx="133350" cy="1333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 rot="9000000" flipV="1">
                <a:off x="1485900" y="800100"/>
                <a:ext cx="137160" cy="13716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5" name="Text Box 12"/>
              <p:cNvSpPr txBox="1"/>
              <p:nvPr/>
            </p:nvSpPr>
            <p:spPr>
              <a:xfrm>
                <a:off x="1400175" y="1057275"/>
                <a:ext cx="323850" cy="3238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θ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Text Box 13"/>
              <p:cNvSpPr txBox="1"/>
              <p:nvPr/>
            </p:nvSpPr>
            <p:spPr>
              <a:xfrm>
                <a:off x="862594" y="990443"/>
                <a:ext cx="690024" cy="3238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90 - θ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Text Box 14"/>
              <p:cNvSpPr txBox="1"/>
              <p:nvPr/>
            </p:nvSpPr>
            <p:spPr>
              <a:xfrm>
                <a:off x="1143000" y="1714500"/>
                <a:ext cx="455634" cy="343377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i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Text Box 15"/>
              <p:cNvSpPr txBox="1"/>
              <p:nvPr/>
            </p:nvSpPr>
            <p:spPr>
              <a:xfrm>
                <a:off x="1733100" y="1942744"/>
                <a:ext cx="1766650" cy="369338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i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 </a:t>
                </a: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sin θ  = a</a:t>
                </a:r>
                <a:r>
                  <a:rPr lang="en-US" sz="1100" baseline="-25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sym typeface="Euclid Extra" panose="02050502000505020303" pitchFamily="18" charset="2"/>
                  </a:rPr>
                  <a:t>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Text Box 17"/>
              <p:cNvSpPr txBox="1"/>
              <p:nvPr/>
            </p:nvSpPr>
            <p:spPr>
              <a:xfrm>
                <a:off x="1685487" y="1085825"/>
                <a:ext cx="1283553" cy="343377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i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 </a:t>
                </a: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cos θ = a</a:t>
                </a:r>
                <a:r>
                  <a:rPr lang="en-US" sz="1100" baseline="-2500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⊥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8900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Multibody Sample </a:t>
            </a:r>
            <a:r>
              <a:rPr lang="en-US" dirty="0"/>
              <a:t>P</a:t>
            </a:r>
            <a:r>
              <a:rPr lang="en-US" dirty="0" smtClean="0"/>
              <a:t>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7184990" cy="3416300"/>
          </a:xfrm>
        </p:spPr>
        <p:txBody>
          <a:bodyPr/>
          <a:lstStyle/>
          <a:p>
            <a:r>
              <a:rPr lang="en-US" b="1" dirty="0" smtClean="0"/>
              <a:t>Given m</a:t>
            </a:r>
            <a:r>
              <a:rPr lang="en-US" b="1" baseline="-25000" dirty="0" smtClean="0"/>
              <a:t>1</a:t>
            </a:r>
            <a:r>
              <a:rPr lang="en-US" b="1" dirty="0" smtClean="0"/>
              <a:t> = 1.25 kg , m</a:t>
            </a:r>
            <a:r>
              <a:rPr lang="en-US" b="1" baseline="-25000" dirty="0" smtClean="0"/>
              <a:t>2</a:t>
            </a:r>
            <a:r>
              <a:rPr lang="en-US" b="1" dirty="0" smtClean="0"/>
              <a:t> = 0.500 kg, </a:t>
            </a:r>
            <a:r>
              <a:rPr lang="el-GR" b="1" dirty="0" smtClean="0"/>
              <a:t>μ</a:t>
            </a:r>
            <a:r>
              <a:rPr lang="en-US" b="1" baseline="-25000" dirty="0" smtClean="0"/>
              <a:t>s</a:t>
            </a:r>
            <a:r>
              <a:rPr lang="en-US" b="1" dirty="0" smtClean="0"/>
              <a:t> = 0.35 and </a:t>
            </a:r>
            <a:r>
              <a:rPr lang="el-GR" b="1" dirty="0" smtClean="0"/>
              <a:t>μ</a:t>
            </a:r>
            <a:r>
              <a:rPr lang="en-US" b="1" baseline="-25000" dirty="0"/>
              <a:t>d</a:t>
            </a:r>
            <a:r>
              <a:rPr lang="en-US" b="1" dirty="0" smtClean="0"/>
              <a:t> = 0.25.</a:t>
            </a:r>
          </a:p>
          <a:p>
            <a:r>
              <a:rPr lang="en-US" b="1" dirty="0" smtClean="0"/>
              <a:t>Determine if the system will move or not.</a:t>
            </a:r>
          </a:p>
          <a:p>
            <a:r>
              <a:rPr lang="en-US" b="1" dirty="0" smtClean="0"/>
              <a:t>If it will move, determine the acceleration a and the tension in the cord.</a:t>
            </a:r>
          </a:p>
          <a:p>
            <a:r>
              <a:rPr lang="en-US" b="1" dirty="0" smtClean="0"/>
              <a:t>If it doesn’t move, determine the tension in </a:t>
            </a:r>
            <a:r>
              <a:rPr lang="en-US" b="1" smtClean="0"/>
              <a:t>the cord and the force of friction.</a:t>
            </a:r>
            <a:endParaRPr lang="en-US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8677569" y="2461846"/>
            <a:ext cx="2703194" cy="2067951"/>
            <a:chOff x="7931981" y="3657600"/>
            <a:chExt cx="2703194" cy="2067951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8" t="34287" r="27354" b="16032"/>
            <a:stretch/>
          </p:blipFill>
          <p:spPr>
            <a:xfrm>
              <a:off x="7931981" y="3657600"/>
              <a:ext cx="2365570" cy="2067951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9748911" y="3770142"/>
              <a:ext cx="886264" cy="5415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7021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ym typeface="Euclid Extra" panose="02050502000505020303" pitchFamily="18" charset="2"/>
              </a:rPr>
              <a:t>When is it a good idea to rotate your axes for the frame of reference?</a:t>
            </a:r>
            <a:endParaRPr lang="en-US" b="1" dirty="0">
              <a:sym typeface="Euclid Extra" panose="02050502000505020303" pitchFamily="18" charset="2"/>
            </a:endParaRPr>
          </a:p>
          <a:p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/>
          </a:p>
          <a:p>
            <a:r>
              <a:rPr lang="en-US" b="1" dirty="0" smtClean="0"/>
              <a:t>What’s Due?  (Pending assignments to complete.)</a:t>
            </a:r>
          </a:p>
          <a:p>
            <a:pPr lvl="1"/>
            <a:r>
              <a:rPr lang="en-US" sz="1800" b="1" dirty="0" err="1" smtClean="0"/>
              <a:t>Multibodies</a:t>
            </a:r>
            <a:r>
              <a:rPr lang="en-US" sz="1800" b="1" dirty="0" smtClean="0"/>
              <a:t> Worksheet</a:t>
            </a:r>
          </a:p>
          <a:p>
            <a:pPr lvl="1"/>
            <a:r>
              <a:rPr lang="en-US" sz="1800" b="1" dirty="0" smtClean="0"/>
              <a:t>Study for Unit 3 Test  Part 1 Nov 14,</a:t>
            </a:r>
          </a:p>
          <a:p>
            <a:pPr lvl="2"/>
            <a:r>
              <a:rPr lang="en-US" sz="1600" b="1" dirty="0" smtClean="0"/>
              <a:t> Multibody and Friction on incline Unit 3 Test Part 2 on Nov 19</a:t>
            </a:r>
            <a:endParaRPr lang="en-US" sz="1600" b="1" dirty="0"/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/>
              <a:t>Read p57-75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39462</TotalTime>
  <Words>583</Words>
  <Application>Microsoft Office PowerPoint</Application>
  <PresentationFormat>Widescreen</PresentationFormat>
  <Paragraphs>73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Calibri</vt:lpstr>
      <vt:lpstr>Cambria Math</vt:lpstr>
      <vt:lpstr>Century Gothic</vt:lpstr>
      <vt:lpstr>Euclid Extra</vt:lpstr>
      <vt:lpstr>Euclid Symbol</vt:lpstr>
      <vt:lpstr>Times New Roman</vt:lpstr>
      <vt:lpstr>Wingdings</vt:lpstr>
      <vt:lpstr>Wingdings 3</vt:lpstr>
      <vt:lpstr>Ion Boardroom</vt:lpstr>
      <vt:lpstr>Physics 1 –  Oct 31, 2019</vt:lpstr>
      <vt:lpstr>Agenda, Assignment</vt:lpstr>
      <vt:lpstr>Multibody system strategies - 1</vt:lpstr>
      <vt:lpstr>Multibody system strategies -2</vt:lpstr>
      <vt:lpstr>Motion on an incline</vt:lpstr>
      <vt:lpstr>Multibody Sample Problem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292</cp:revision>
  <dcterms:created xsi:type="dcterms:W3CDTF">2015-08-11T02:33:52Z</dcterms:created>
  <dcterms:modified xsi:type="dcterms:W3CDTF">2019-10-31T23:43:07Z</dcterms:modified>
</cp:coreProperties>
</file>